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0000"/>
    <a:srgbClr val="88C426"/>
    <a:srgbClr val="809E3E"/>
    <a:srgbClr val="BCD4DE"/>
    <a:srgbClr val="1D55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CCDC-69EB-416A-B307-5FFB0676AAFB}" type="datetimeFigureOut">
              <a:rPr lang="es-ES" smtClean="0"/>
              <a:t>07/08/2023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59388-4A9E-4A9A-93FA-8B7FA73173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6291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CCDC-69EB-416A-B307-5FFB0676AAFB}" type="datetimeFigureOut">
              <a:rPr lang="es-ES" smtClean="0"/>
              <a:t>07/08/2023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59388-4A9E-4A9A-93FA-8B7FA73173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4927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CCDC-69EB-416A-B307-5FFB0676AAFB}" type="datetimeFigureOut">
              <a:rPr lang="es-ES" smtClean="0"/>
              <a:t>07/08/2023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59388-4A9E-4A9A-93FA-8B7FA73173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9289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CCDC-69EB-416A-B307-5FFB0676AAFB}" type="datetimeFigureOut">
              <a:rPr lang="es-ES" smtClean="0"/>
              <a:t>07/08/2023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59388-4A9E-4A9A-93FA-8B7FA73173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5843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CCDC-69EB-416A-B307-5FFB0676AAFB}" type="datetimeFigureOut">
              <a:rPr lang="es-ES" smtClean="0"/>
              <a:t>07/08/2023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59388-4A9E-4A9A-93FA-8B7FA73173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1302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CCDC-69EB-416A-B307-5FFB0676AAFB}" type="datetimeFigureOut">
              <a:rPr lang="es-ES" smtClean="0"/>
              <a:t>07/08/2023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59388-4A9E-4A9A-93FA-8B7FA73173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674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CCDC-69EB-416A-B307-5FFB0676AAFB}" type="datetimeFigureOut">
              <a:rPr lang="es-ES" smtClean="0"/>
              <a:t>07/08/2023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59388-4A9E-4A9A-93FA-8B7FA73173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7608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CCDC-69EB-416A-B307-5FFB0676AAFB}" type="datetimeFigureOut">
              <a:rPr lang="es-ES" smtClean="0"/>
              <a:t>07/08/2023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59388-4A9E-4A9A-93FA-8B7FA73173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0199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CCDC-69EB-416A-B307-5FFB0676AAFB}" type="datetimeFigureOut">
              <a:rPr lang="es-ES" smtClean="0"/>
              <a:t>07/08/2023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59388-4A9E-4A9A-93FA-8B7FA73173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2685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CCDC-69EB-416A-B307-5FFB0676AAFB}" type="datetimeFigureOut">
              <a:rPr lang="es-ES" smtClean="0"/>
              <a:t>07/08/2023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59388-4A9E-4A9A-93FA-8B7FA73173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2897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CCDC-69EB-416A-B307-5FFB0676AAFB}" type="datetimeFigureOut">
              <a:rPr lang="es-ES" smtClean="0"/>
              <a:t>07/08/2023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59388-4A9E-4A9A-93FA-8B7FA73173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4002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CCDC-69EB-416A-B307-5FFB0676AAFB}" type="datetimeFigureOut">
              <a:rPr lang="es-ES" smtClean="0"/>
              <a:t>07/08/2023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59388-4A9E-4A9A-93FA-8B7FA73173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9770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CCDC-69EB-416A-B307-5FFB0676AAFB}" type="datetimeFigureOut">
              <a:rPr lang="es-ES" smtClean="0"/>
              <a:t>07/08/2023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59388-4A9E-4A9A-93FA-8B7FA73173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9880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6EFCCDC-69EB-416A-B307-5FFB0676AAFB}" type="datetimeFigureOut">
              <a:rPr lang="es-ES" smtClean="0"/>
              <a:t>07/08/2023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BC59388-4A9E-4A9A-93FA-8B7FA73173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9620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6EFCCDC-69EB-416A-B307-5FFB0676AAFB}" type="datetimeFigureOut">
              <a:rPr lang="es-ES" smtClean="0"/>
              <a:t>07/08/2023</a:t>
            </a:fld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BC59388-4A9E-4A9A-93FA-8B7FA73173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4836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EAF950-FB25-C463-30EF-BB223D364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0" y="902299"/>
            <a:ext cx="10572000" cy="2971051"/>
          </a:xfrm>
        </p:spPr>
        <p:txBody>
          <a:bodyPr anchor="t"/>
          <a:lstStyle/>
          <a:p>
            <a:r>
              <a:rPr lang="en-US" sz="7200">
                <a:latin typeface="Barlow" panose="00000500000000000000" pitchFamily="2" charset="0"/>
              </a:rPr>
              <a:t>MANUAL CREATIVO</a:t>
            </a:r>
            <a:br>
              <a:rPr lang="en-US">
                <a:latin typeface="Barlow" panose="00000500000000000000" pitchFamily="2" charset="0"/>
              </a:rPr>
            </a:br>
            <a:br>
              <a:rPr lang="en-US" sz="2400">
                <a:latin typeface="Barlow" panose="00000500000000000000" pitchFamily="2" charset="0"/>
              </a:rPr>
            </a:br>
            <a:r>
              <a:rPr lang="es-VE" sz="2400" b="0"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Facultad de Ingeniería, Universidad “Valle del Momboy”</a:t>
            </a:r>
            <a:br>
              <a:rPr lang="es-VE" sz="2400" b="0"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VE" sz="2400" b="0"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Materia: Front End I</a:t>
            </a:r>
            <a:br>
              <a:rPr lang="es-VE" sz="2400" b="0"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VE" sz="2400" b="0"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Profesor: Brian Santelíz</a:t>
            </a:r>
            <a:br>
              <a:rPr lang="es-E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C7E75D-044E-3897-8C1E-79BCA4C47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825" y="5344556"/>
            <a:ext cx="8862893" cy="1294445"/>
          </a:xfrm>
        </p:spPr>
        <p:txBody>
          <a:bodyPr>
            <a:noAutofit/>
          </a:bodyPr>
          <a:lstStyle/>
          <a:p>
            <a:r>
              <a:rPr lang="en-US">
                <a:latin typeface="Barlow" panose="00000500000000000000" pitchFamily="2" charset="0"/>
              </a:rPr>
              <a:t>Integrantes:</a:t>
            </a:r>
            <a:br>
              <a:rPr lang="en-US">
                <a:latin typeface="Barlow" panose="00000500000000000000" pitchFamily="2" charset="0"/>
              </a:rPr>
            </a:br>
            <a:br>
              <a:rPr lang="en-US">
                <a:latin typeface="Barlow" panose="00000500000000000000" pitchFamily="2" charset="0"/>
              </a:rPr>
            </a:br>
            <a:r>
              <a:rPr lang="en-US">
                <a:latin typeface="Barlow" panose="00000500000000000000" pitchFamily="2" charset="0"/>
              </a:rPr>
              <a:t>Luis Monsalve C.I. 30.380.310 | José Escalona C.I. </a:t>
            </a:r>
            <a:r>
              <a:rPr lang="es-ES" b="0" i="0">
                <a:solidFill>
                  <a:srgbClr val="FFFFFF"/>
                </a:solidFill>
                <a:effectLst/>
                <a:latin typeface="Barlow" panose="00000500000000000000" pitchFamily="2" charset="0"/>
              </a:rPr>
              <a:t>28.206.133 </a:t>
            </a:r>
            <a:br>
              <a:rPr lang="es-ES" b="0" i="0">
                <a:solidFill>
                  <a:srgbClr val="FFFFFF"/>
                </a:solidFill>
                <a:effectLst/>
                <a:latin typeface="Barlow" panose="00000500000000000000" pitchFamily="2" charset="0"/>
              </a:rPr>
            </a:br>
            <a:r>
              <a:rPr lang="es-ES" b="0" i="0">
                <a:solidFill>
                  <a:srgbClr val="FFFFFF"/>
                </a:solidFill>
                <a:effectLst/>
                <a:latin typeface="Barlow" panose="00000500000000000000" pitchFamily="2" charset="0"/>
              </a:rPr>
              <a:t>Maikel Villegas C.I. 30.302.836 | Juan González C.I. 28.445.367</a:t>
            </a:r>
            <a:endParaRPr lang="es-ES">
              <a:latin typeface="Barlow" panose="00000500000000000000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B811DA-C731-8FDA-E724-F99ACB5B6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251" y="5146377"/>
            <a:ext cx="1492624" cy="14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5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89E48B-1B68-2980-B8C9-045644ECC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rlow" panose="00000500000000000000" pitchFamily="2" charset="0"/>
              </a:rPr>
              <a:t>DESCRIPCIÓN DEL PROYECTO</a:t>
            </a:r>
            <a:endParaRPr lang="es-ES">
              <a:latin typeface="Barlow" panose="000005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975BA7-FE29-14BA-8D2E-149EDE895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37440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>
                <a:latin typeface="Barlow" panose="00000500000000000000" pitchFamily="2" charset="0"/>
              </a:rPr>
              <a:t>La Rest-API permite a los usuarios registrarse e iniciar sesión para crear, modificar y eliminar sus propios quizzes. También pueden responder a los quizzes creados por otros usuarios y ver las respuestas de otros usuarios a sus propios quizzes. Los usuarios pueden buscar quizzes por categoría o por palabra clave, así como obtener una lista de los quizzes más populares. La API utiliza Node.js y Express para manejar las solicitudes HTTP entrantes y MongoDB para almacenar los datos. Los datos se presentan en un sitio web implementado con EJS y CSS para proporcionar una experiencia de usuario agradable. Además, la API cuenta con medidas de seguridad para proteger los datos de los usuarios y evitar la exposición de información confidencial con medidas de seguridad para proteger los datos de los usuarios y evitar la exposición de información confidencial.</a:t>
            </a:r>
          </a:p>
        </p:txBody>
      </p:sp>
    </p:spTree>
    <p:extLst>
      <p:ext uri="{BB962C8B-B14F-4D97-AF65-F5344CB8AC3E}">
        <p14:creationId xmlns:p14="http://schemas.microsoft.com/office/powerpoint/2010/main" val="2460567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D86D76-17FA-A557-4334-32A99B3E0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rlow" panose="00000500000000000000" pitchFamily="2" charset="0"/>
              </a:rPr>
              <a:t>TIPOGRAFÍA</a:t>
            </a:r>
            <a:endParaRPr lang="es-ES">
              <a:latin typeface="Barlow" panose="000005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58F3D8-5DE1-A8E1-F556-ECEC3FF0E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12" y="2320899"/>
            <a:ext cx="11385176" cy="408991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2000">
                <a:latin typeface="Barlow" panose="00000500000000000000" pitchFamily="2" charset="0"/>
              </a:rPr>
              <a:t>Barlow es la fuente seleccionada para toda la página web. Es una fuente versátil que ofrece una apariencia moderna y legible, lo que garantiza una experiencia agradable para los usuarios.</a:t>
            </a:r>
            <a:br>
              <a:rPr lang="es-ES" sz="2000">
                <a:latin typeface="Barlow" panose="00000500000000000000" pitchFamily="2" charset="0"/>
              </a:rPr>
            </a:br>
            <a:br>
              <a:rPr lang="es-ES" sz="2000">
                <a:latin typeface="Barlow" panose="00000500000000000000" pitchFamily="2" charset="0"/>
              </a:rPr>
            </a:br>
            <a:r>
              <a:rPr lang="es-ES" sz="2000">
                <a:latin typeface="Barlow" panose="00000500000000000000" pitchFamily="2" charset="0"/>
              </a:rPr>
              <a:t>Variantes disponibles:</a:t>
            </a:r>
            <a:br>
              <a:rPr lang="es-ES" sz="2000">
                <a:latin typeface="Barlow" panose="00000500000000000000" pitchFamily="2" charset="0"/>
              </a:rPr>
            </a:br>
            <a:br>
              <a:rPr lang="es-ES" sz="2000">
                <a:latin typeface="Barlow" panose="00000500000000000000" pitchFamily="2" charset="0"/>
              </a:rPr>
            </a:br>
            <a:r>
              <a:rPr lang="es-ES" sz="2000">
                <a:latin typeface="Barlow" panose="00000500000000000000" pitchFamily="2" charset="0"/>
              </a:rPr>
              <a:t>Barlow Regular</a:t>
            </a:r>
          </a:p>
          <a:p>
            <a:pPr marL="0" indent="0">
              <a:buNone/>
            </a:pPr>
            <a:r>
              <a:rPr lang="es-ES" sz="2000" b="1">
                <a:latin typeface="Barlow" panose="00000500000000000000" pitchFamily="2" charset="0"/>
              </a:rPr>
              <a:t>Barlow Bold</a:t>
            </a:r>
          </a:p>
          <a:p>
            <a:pPr marL="0" indent="0">
              <a:buNone/>
            </a:pPr>
            <a:r>
              <a:rPr lang="es-ES" sz="2000" b="1" i="1">
                <a:latin typeface="Barlow" panose="00000500000000000000" pitchFamily="2" charset="0"/>
              </a:rPr>
              <a:t>Barlow Bold Italic</a:t>
            </a:r>
            <a:br>
              <a:rPr lang="es-ES" sz="2000">
                <a:latin typeface="Barlow" panose="00000500000000000000" pitchFamily="2" charset="0"/>
              </a:rPr>
            </a:br>
            <a:br>
              <a:rPr lang="es-ES" sz="2000">
                <a:latin typeface="Barlow" panose="00000500000000000000" pitchFamily="2" charset="0"/>
              </a:rPr>
            </a:br>
            <a:r>
              <a:rPr lang="es-ES" sz="2000">
                <a:latin typeface="Barlow" panose="00000500000000000000" pitchFamily="2" charset="0"/>
              </a:rPr>
              <a:t>Barlow Regular se utilizará para el contenido de párrafos y textos generales. La variante </a:t>
            </a:r>
            <a:r>
              <a:rPr lang="es-ES" sz="2000" b="1">
                <a:latin typeface="Barlow" panose="00000500000000000000" pitchFamily="2" charset="0"/>
              </a:rPr>
              <a:t>Barlow Bold</a:t>
            </a:r>
            <a:r>
              <a:rPr lang="es-ES" sz="2000">
                <a:latin typeface="Barlow" panose="00000500000000000000" pitchFamily="2" charset="0"/>
              </a:rPr>
              <a:t> se aplicará a títulos principales y elementos que necesiten un mayor énfasis visual. Por otro lado, la variante </a:t>
            </a:r>
            <a:r>
              <a:rPr lang="es-ES" sz="2000" b="1" i="1">
                <a:latin typeface="Barlow" panose="00000500000000000000" pitchFamily="2" charset="0"/>
              </a:rPr>
              <a:t>Barlow Bold Italic </a:t>
            </a:r>
            <a:r>
              <a:rPr lang="es-ES" sz="2000">
                <a:latin typeface="Barlow" panose="00000500000000000000" pitchFamily="2" charset="0"/>
              </a:rPr>
              <a:t>se usará para añadir un toque especial en algunos casos específicos.</a:t>
            </a:r>
          </a:p>
        </p:txBody>
      </p:sp>
    </p:spTree>
    <p:extLst>
      <p:ext uri="{BB962C8B-B14F-4D97-AF65-F5344CB8AC3E}">
        <p14:creationId xmlns:p14="http://schemas.microsoft.com/office/powerpoint/2010/main" val="1581719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F2F03-8A4C-8387-9A9A-6A9FA1481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rlow" panose="00000500000000000000" pitchFamily="2" charset="0"/>
              </a:rPr>
              <a:t>PALETA DE COLORES</a:t>
            </a:r>
            <a:endParaRPr lang="es-ES">
              <a:latin typeface="Barlow" panose="00000500000000000000" pitchFamily="2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DAE03D4-7013-F084-3DBE-5B9FB3BA3B90}"/>
              </a:ext>
            </a:extLst>
          </p:cNvPr>
          <p:cNvSpPr/>
          <p:nvPr/>
        </p:nvSpPr>
        <p:spPr>
          <a:xfrm>
            <a:off x="215152" y="2348752"/>
            <a:ext cx="11761694" cy="428805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D21E678-85C8-B933-FF44-F332C017B52C}"/>
              </a:ext>
            </a:extLst>
          </p:cNvPr>
          <p:cNvSpPr/>
          <p:nvPr/>
        </p:nvSpPr>
        <p:spPr>
          <a:xfrm>
            <a:off x="403412" y="2780334"/>
            <a:ext cx="1655294" cy="2132323"/>
          </a:xfrm>
          <a:prstGeom prst="rect">
            <a:avLst/>
          </a:prstGeom>
          <a:solidFill>
            <a:srgbClr val="1D55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14F3626-CE7D-EDAB-598A-114FB2BD20EF}"/>
              </a:ext>
            </a:extLst>
          </p:cNvPr>
          <p:cNvSpPr/>
          <p:nvPr/>
        </p:nvSpPr>
        <p:spPr>
          <a:xfrm>
            <a:off x="7700825" y="2780081"/>
            <a:ext cx="1655294" cy="2132323"/>
          </a:xfrm>
          <a:prstGeom prst="rect">
            <a:avLst/>
          </a:prstGeom>
          <a:solidFill>
            <a:srgbClr val="BCD4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F716E68-EB7E-5B6F-F183-D8BF159CFC60}"/>
              </a:ext>
            </a:extLst>
          </p:cNvPr>
          <p:cNvSpPr/>
          <p:nvPr/>
        </p:nvSpPr>
        <p:spPr>
          <a:xfrm>
            <a:off x="5268352" y="2784816"/>
            <a:ext cx="1655294" cy="2132322"/>
          </a:xfrm>
          <a:prstGeom prst="rect">
            <a:avLst/>
          </a:prstGeom>
          <a:solidFill>
            <a:srgbClr val="809E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187CF84-410A-039D-13E5-B875AC9B395E}"/>
              </a:ext>
            </a:extLst>
          </p:cNvPr>
          <p:cNvSpPr/>
          <p:nvPr/>
        </p:nvSpPr>
        <p:spPr>
          <a:xfrm>
            <a:off x="2835881" y="2780332"/>
            <a:ext cx="1655294" cy="2132323"/>
          </a:xfrm>
          <a:prstGeom prst="rect">
            <a:avLst/>
          </a:prstGeom>
          <a:solidFill>
            <a:srgbClr val="88C4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D539B8A-C9D4-D479-8A67-E16F622E6B67}"/>
              </a:ext>
            </a:extLst>
          </p:cNvPr>
          <p:cNvSpPr/>
          <p:nvPr/>
        </p:nvSpPr>
        <p:spPr>
          <a:xfrm>
            <a:off x="10133290" y="2780334"/>
            <a:ext cx="1655294" cy="2132321"/>
          </a:xfrm>
          <a:prstGeom prst="rect">
            <a:avLst/>
          </a:prstGeom>
          <a:solidFill>
            <a:srgbClr val="86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C684118-49F3-4BF6-9037-ACFEC31FD7EF}"/>
              </a:ext>
            </a:extLst>
          </p:cNvPr>
          <p:cNvSpPr txBox="1"/>
          <p:nvPr/>
        </p:nvSpPr>
        <p:spPr>
          <a:xfrm>
            <a:off x="640993" y="2352982"/>
            <a:ext cx="118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>
                    <a:lumMod val="75000"/>
                    <a:lumOff val="25000"/>
                  </a:schemeClr>
                </a:solidFill>
              </a:rPr>
              <a:t>#1d555b</a:t>
            </a:r>
            <a:endParaRPr lang="es-ES" b="1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5E0CA6-C75C-4D29-8F95-4B8433898EE5}"/>
              </a:ext>
            </a:extLst>
          </p:cNvPr>
          <p:cNvSpPr txBox="1"/>
          <p:nvPr/>
        </p:nvSpPr>
        <p:spPr>
          <a:xfrm>
            <a:off x="7926384" y="2350779"/>
            <a:ext cx="120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>
                    <a:lumMod val="75000"/>
                    <a:lumOff val="25000"/>
                  </a:schemeClr>
                </a:solidFill>
              </a:rPr>
              <a:t>#bcd4de</a:t>
            </a:r>
            <a:endParaRPr lang="es-ES" b="1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B093BFC-240F-34EA-A313-8864F57965C4}"/>
              </a:ext>
            </a:extLst>
          </p:cNvPr>
          <p:cNvSpPr txBox="1"/>
          <p:nvPr/>
        </p:nvSpPr>
        <p:spPr>
          <a:xfrm>
            <a:off x="5527574" y="2352982"/>
            <a:ext cx="113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>
                    <a:lumMod val="75000"/>
                    <a:lumOff val="25000"/>
                  </a:schemeClr>
                </a:solidFill>
              </a:rPr>
              <a:t>#809e3e</a:t>
            </a:r>
            <a:endParaRPr lang="es-ES" b="1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3E85548-0C63-2276-A180-4DB5475FE3DE}"/>
              </a:ext>
            </a:extLst>
          </p:cNvPr>
          <p:cNvSpPr txBox="1"/>
          <p:nvPr/>
        </p:nvSpPr>
        <p:spPr>
          <a:xfrm>
            <a:off x="3103919" y="2352982"/>
            <a:ext cx="111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>
                    <a:lumMod val="75000"/>
                    <a:lumOff val="25000"/>
                  </a:schemeClr>
                </a:solidFill>
              </a:rPr>
              <a:t>#88c426</a:t>
            </a:r>
            <a:endParaRPr lang="es-ES" b="1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C5C5AD-6E90-3172-0FAF-F202E2B008C8}"/>
              </a:ext>
            </a:extLst>
          </p:cNvPr>
          <p:cNvSpPr txBox="1"/>
          <p:nvPr/>
        </p:nvSpPr>
        <p:spPr>
          <a:xfrm>
            <a:off x="10410145" y="2348689"/>
            <a:ext cx="110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>
                    <a:lumMod val="75000"/>
                    <a:lumOff val="25000"/>
                  </a:schemeClr>
                </a:solidFill>
              </a:rPr>
              <a:t>#860000</a:t>
            </a:r>
            <a:endParaRPr lang="es-ES" b="1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D8D01FB-ED13-490F-923E-31441A4BEA26}"/>
              </a:ext>
            </a:extLst>
          </p:cNvPr>
          <p:cNvSpPr txBox="1"/>
          <p:nvPr/>
        </p:nvSpPr>
        <p:spPr>
          <a:xfrm>
            <a:off x="345140" y="4968535"/>
            <a:ext cx="17718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0" i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Se empleará para el encabezado y fondos de la página. Con su tonalidad profunda y serena, este color crea un ambiente acogedor y establece una identidad visual sólida.</a:t>
            </a:r>
            <a:endParaRPr lang="es-ES" sz="120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B5E45B6-C95A-EE24-87BE-814FD1017E21}"/>
              </a:ext>
            </a:extLst>
          </p:cNvPr>
          <p:cNvSpPr txBox="1"/>
          <p:nvPr/>
        </p:nvSpPr>
        <p:spPr>
          <a:xfrm>
            <a:off x="2719335" y="4966192"/>
            <a:ext cx="1901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0" i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Se usará para títulos, botones y alertas. El tono verde vibrante comunica vitalidad y destaca elementos clave, llamando la atención del usuario hacia acciones importantes.</a:t>
            </a:r>
            <a:endParaRPr lang="es-ES" sz="120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A7D9814-D959-E89C-2BF0-5D34ECCB632E}"/>
              </a:ext>
            </a:extLst>
          </p:cNvPr>
          <p:cNvSpPr txBox="1"/>
          <p:nvPr/>
        </p:nvSpPr>
        <p:spPr>
          <a:xfrm>
            <a:off x="5210081" y="4968535"/>
            <a:ext cx="1771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0" i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Se empleará para complementar ciertos diseños y aportar un toque de frescura. Este color agrega dinamismo y sutileza a la página.</a:t>
            </a:r>
            <a:endParaRPr lang="es-ES" sz="120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7D00BD-A7BA-7DD0-01C9-988BA95C0D94}"/>
              </a:ext>
            </a:extLst>
          </p:cNvPr>
          <p:cNvSpPr txBox="1"/>
          <p:nvPr/>
        </p:nvSpPr>
        <p:spPr>
          <a:xfrm>
            <a:off x="7642554" y="4968535"/>
            <a:ext cx="17718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0" i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Se utilizará para ciertos fondos, aportando claridad y equilibrio. Su tonalidad suave no distraerá al usuario, permitiendo una lectura cómoda..</a:t>
            </a:r>
            <a:endParaRPr lang="es-ES" sz="120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FD9D60C-A5D7-9505-755E-7CD7F1B2413D}"/>
              </a:ext>
            </a:extLst>
          </p:cNvPr>
          <p:cNvSpPr txBox="1"/>
          <p:nvPr/>
        </p:nvSpPr>
        <p:spPr>
          <a:xfrm>
            <a:off x="10075019" y="4966192"/>
            <a:ext cx="17718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0" i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Se utilizará para destacar botones específicos o llamadas a la acción importantes. El color rojo intenso evoca urgencia y motivación para el usuario.</a:t>
            </a:r>
            <a:endParaRPr lang="es-ES" sz="120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634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04AF0E-A824-AA90-958F-7E5FA227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MOCKUPS</a:t>
            </a:r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F1D7BF-BD73-EC17-AAC6-2B592DC00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53" y="2539276"/>
            <a:ext cx="3326983" cy="2465294"/>
          </a:xfrm>
          <a:prstGeom prst="rect">
            <a:avLst/>
          </a:prstGeom>
          <a:ln w="57150">
            <a:solidFill>
              <a:schemeClr val="tx1">
                <a:lumMod val="85000"/>
              </a:schemeClr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E765DB-F488-7611-176F-B1A55078B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96" y="2539276"/>
            <a:ext cx="4039574" cy="2465294"/>
          </a:xfrm>
          <a:prstGeom prst="rect">
            <a:avLst/>
          </a:prstGeom>
          <a:ln w="57150">
            <a:solidFill>
              <a:schemeClr val="tx1">
                <a:lumMod val="85000"/>
              </a:schemeClr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7335636-0698-EDD5-B825-6429F6E94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30" y="2539276"/>
            <a:ext cx="3136017" cy="2464013"/>
          </a:xfrm>
          <a:prstGeom prst="rect">
            <a:avLst/>
          </a:prstGeom>
          <a:ln w="57150">
            <a:solidFill>
              <a:schemeClr val="tx1">
                <a:lumMod val="85000"/>
              </a:schemeClr>
            </a:solidFill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650D56E-42FC-8697-3EC5-DAE04E624C40}"/>
              </a:ext>
            </a:extLst>
          </p:cNvPr>
          <p:cNvSpPr txBox="1"/>
          <p:nvPr/>
        </p:nvSpPr>
        <p:spPr>
          <a:xfrm>
            <a:off x="367553" y="5129899"/>
            <a:ext cx="332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i="0">
                <a:solidFill>
                  <a:schemeClr val="tx1">
                    <a:lumMod val="95000"/>
                  </a:schemeClr>
                </a:solidFill>
                <a:effectLst/>
                <a:latin typeface="Barlow" panose="00000500000000000000" pitchFamily="2" charset="0"/>
              </a:rPr>
              <a:t>LANDING PAGE</a:t>
            </a:r>
            <a:endParaRPr lang="es-ES" sz="2800" b="1">
              <a:solidFill>
                <a:schemeClr val="tx1">
                  <a:lumMod val="95000"/>
                </a:schemeClr>
              </a:solidFill>
              <a:latin typeface="Barlow" panose="000005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975686C-6774-5A63-8B00-C63629865019}"/>
              </a:ext>
            </a:extLst>
          </p:cNvPr>
          <p:cNvSpPr txBox="1"/>
          <p:nvPr/>
        </p:nvSpPr>
        <p:spPr>
          <a:xfrm>
            <a:off x="4432507" y="5129899"/>
            <a:ext cx="3326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i="0">
                <a:solidFill>
                  <a:schemeClr val="tx1">
                    <a:lumMod val="95000"/>
                  </a:schemeClr>
                </a:solidFill>
                <a:effectLst/>
                <a:latin typeface="Barlow" panose="00000500000000000000" pitchFamily="2" charset="0"/>
              </a:rPr>
              <a:t>CONTACTO, INDEX Y LANDING PAGE</a:t>
            </a:r>
            <a:endParaRPr lang="es-ES" sz="2800" b="1">
              <a:solidFill>
                <a:schemeClr val="tx1">
                  <a:lumMod val="95000"/>
                </a:schemeClr>
              </a:solidFill>
              <a:latin typeface="Barlow" panose="00000500000000000000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0D2BA8F-186C-CDB8-7FF2-558B26321BA0}"/>
              </a:ext>
            </a:extLst>
          </p:cNvPr>
          <p:cNvSpPr txBox="1"/>
          <p:nvPr/>
        </p:nvSpPr>
        <p:spPr>
          <a:xfrm>
            <a:off x="8592946" y="5129899"/>
            <a:ext cx="33269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i="0">
                <a:solidFill>
                  <a:schemeClr val="tx1">
                    <a:lumMod val="95000"/>
                  </a:schemeClr>
                </a:solidFill>
                <a:effectLst/>
                <a:latin typeface="Barlow" panose="00000500000000000000" pitchFamily="2" charset="0"/>
              </a:rPr>
              <a:t>LANDING PAGE, INDEX Y FORMULARIO</a:t>
            </a:r>
            <a:endParaRPr lang="es-ES" sz="2800" b="1">
              <a:solidFill>
                <a:schemeClr val="tx1">
                  <a:lumMod val="95000"/>
                </a:schemeClr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092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04AF0E-A824-AA90-958F-7E5FA227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MOCKUPS</a:t>
            </a:r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650D56E-42FC-8697-3EC5-DAE04E624C40}"/>
              </a:ext>
            </a:extLst>
          </p:cNvPr>
          <p:cNvSpPr txBox="1"/>
          <p:nvPr/>
        </p:nvSpPr>
        <p:spPr>
          <a:xfrm>
            <a:off x="182469" y="5129899"/>
            <a:ext cx="3326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i="0">
                <a:solidFill>
                  <a:schemeClr val="tx1">
                    <a:lumMod val="95000"/>
                  </a:schemeClr>
                </a:solidFill>
                <a:effectLst/>
                <a:latin typeface="Barlow" panose="00000500000000000000" pitchFamily="2" charset="0"/>
              </a:rPr>
              <a:t>LANDING PAGE Y CONTACTO</a:t>
            </a:r>
            <a:endParaRPr lang="es-ES" sz="2800" b="1">
              <a:solidFill>
                <a:schemeClr val="tx1">
                  <a:lumMod val="95000"/>
                </a:schemeClr>
              </a:solidFill>
              <a:latin typeface="Barlow" panose="0000050000000000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4489A7-7E27-2EE2-D95C-84CA4CA1F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53" y="2539276"/>
            <a:ext cx="2956816" cy="2464013"/>
          </a:xfrm>
          <a:prstGeom prst="rect">
            <a:avLst/>
          </a:prstGeom>
          <a:ln w="57150">
            <a:solidFill>
              <a:schemeClr val="tx1">
                <a:lumMod val="85000"/>
              </a:schemeClr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F4D4D08-AFE9-6D26-3E97-9DD2CA83A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449" y="2539274"/>
            <a:ext cx="3696020" cy="2464013"/>
          </a:xfrm>
          <a:prstGeom prst="rect">
            <a:avLst/>
          </a:prstGeom>
          <a:ln w="57150">
            <a:solidFill>
              <a:schemeClr val="tx1">
                <a:lumMod val="85000"/>
              </a:schemeClr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B909440-6EAF-6CF9-675D-FE286830B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550" y="2539275"/>
            <a:ext cx="2753897" cy="2464013"/>
          </a:xfrm>
          <a:prstGeom prst="rect">
            <a:avLst/>
          </a:prstGeom>
          <a:ln w="57150">
            <a:solidFill>
              <a:schemeClr val="tx1">
                <a:lumMod val="85000"/>
              </a:schemeClr>
            </a:solidFill>
          </a:ln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48626268-2EA6-19E6-CB08-312C9D17E08A}"/>
              </a:ext>
            </a:extLst>
          </p:cNvPr>
          <p:cNvSpPr txBox="1"/>
          <p:nvPr/>
        </p:nvSpPr>
        <p:spPr>
          <a:xfrm>
            <a:off x="8784006" y="5101079"/>
            <a:ext cx="332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i="0">
                <a:solidFill>
                  <a:schemeClr val="tx1">
                    <a:lumMod val="95000"/>
                  </a:schemeClr>
                </a:solidFill>
                <a:effectLst/>
                <a:latin typeface="Barlow" panose="00000500000000000000" pitchFamily="2" charset="0"/>
              </a:rPr>
              <a:t>INDEX</a:t>
            </a:r>
            <a:endParaRPr lang="es-ES" sz="2800" b="1">
              <a:solidFill>
                <a:schemeClr val="tx1">
                  <a:lumMod val="95000"/>
                </a:schemeClr>
              </a:solidFill>
              <a:latin typeface="Barlow" panose="00000500000000000000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22468CC-1922-1261-F3BD-29AD394705E2}"/>
              </a:ext>
            </a:extLst>
          </p:cNvPr>
          <p:cNvSpPr txBox="1"/>
          <p:nvPr/>
        </p:nvSpPr>
        <p:spPr>
          <a:xfrm>
            <a:off x="4533967" y="5129898"/>
            <a:ext cx="3326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tx1">
                    <a:lumMod val="95000"/>
                  </a:schemeClr>
                </a:solidFill>
                <a:latin typeface="Barlow" panose="00000500000000000000" pitchFamily="2" charset="0"/>
              </a:rPr>
              <a:t>INICIO DE SESIÓN Y REGISTRO</a:t>
            </a:r>
            <a:endParaRPr lang="es-ES" sz="2800" b="1">
              <a:solidFill>
                <a:schemeClr val="tx1">
                  <a:lumMod val="95000"/>
                </a:schemeClr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0033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Ci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Citable</Template>
  <TotalTime>69</TotalTime>
  <Words>486</Words>
  <Application>Microsoft Office PowerPoint</Application>
  <PresentationFormat>Panorámica</PresentationFormat>
  <Paragraphs>27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Barlow</vt:lpstr>
      <vt:lpstr>Century Gothic</vt:lpstr>
      <vt:lpstr>Times New Roman</vt:lpstr>
      <vt:lpstr>Wingdings 2</vt:lpstr>
      <vt:lpstr>Citable</vt:lpstr>
      <vt:lpstr>MANUAL CREATIVO  Facultad de Ingeniería, Universidad “Valle del Momboy” Materia: Front End I Profesor: Brian Santelíz </vt:lpstr>
      <vt:lpstr>DESCRIPCIÓN DEL PROYECTO</vt:lpstr>
      <vt:lpstr>TIPOGRAFÍA</vt:lpstr>
      <vt:lpstr>PALETA DE COLORES</vt:lpstr>
      <vt:lpstr>MOCKUPS</vt:lpstr>
      <vt:lpstr>MOCKUPS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MANUAL CREATIVO Facultad de Ingeniería, Universidad “Valle del Momboy”</dc:title>
  <dc:creator>Luis Monsalve</dc:creator>
  <cp:lastModifiedBy>Luis Monsalve</cp:lastModifiedBy>
  <cp:revision>4</cp:revision>
  <dcterms:created xsi:type="dcterms:W3CDTF">2023-08-07T06:41:43Z</dcterms:created>
  <dcterms:modified xsi:type="dcterms:W3CDTF">2023-08-07T07:58:44Z</dcterms:modified>
</cp:coreProperties>
</file>